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9" r:id="rId4"/>
    <p:sldId id="276" r:id="rId5"/>
    <p:sldId id="371" r:id="rId6"/>
    <p:sldId id="372" r:id="rId7"/>
    <p:sldId id="370" r:id="rId8"/>
    <p:sldId id="369" r:id="rId9"/>
    <p:sldId id="373" r:id="rId10"/>
    <p:sldId id="374" r:id="rId11"/>
    <p:sldId id="376" r:id="rId12"/>
    <p:sldId id="375" r:id="rId13"/>
    <p:sldId id="377" r:id="rId14"/>
    <p:sldId id="378" r:id="rId15"/>
    <p:sldId id="379" r:id="rId16"/>
    <p:sldId id="380" r:id="rId17"/>
    <p:sldId id="381" r:id="rId18"/>
    <p:sldId id="265" r:id="rId19"/>
    <p:sldId id="29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4" autoAdjust="0"/>
    <p:restoredTop sz="94660"/>
  </p:normalViewPr>
  <p:slideViewPr>
    <p:cSldViewPr snapToGrid="0">
      <p:cViewPr varScale="1">
        <p:scale>
          <a:sx n="84" d="100"/>
          <a:sy n="84" d="100"/>
        </p:scale>
        <p:origin x="76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91000" y="1562100"/>
            <a:ext cx="4267200" cy="2057400"/>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7BA208-8CFB-9843-91B2-8F06651DB43D}"/>
              </a:ext>
            </a:extLst>
          </p:cNvPr>
          <p:cNvSpPr txBox="1"/>
          <p:nvPr/>
        </p:nvSpPr>
        <p:spPr>
          <a:xfrm>
            <a:off x="2514600" y="2057400"/>
            <a:ext cx="6800850" cy="2585323"/>
          </a:xfrm>
          <a:prstGeom prst="rect">
            <a:avLst/>
          </a:prstGeom>
          <a:noFill/>
        </p:spPr>
        <p:txBody>
          <a:bodyPr wrap="square" rtlCol="0">
            <a:spAutoFit/>
          </a:bodyPr>
          <a:lstStyle/>
          <a:p>
            <a:r>
              <a:rPr lang="en-US" dirty="0"/>
              <a:t> </a:t>
            </a:r>
            <a:r>
              <a:rPr lang="en-US" sz="14400" dirty="0"/>
              <a:t>💛 ⚽️ 🍎</a:t>
            </a:r>
          </a:p>
          <a:p>
            <a:endParaRPr lang="en-US" dirty="0"/>
          </a:p>
        </p:txBody>
      </p:sp>
    </p:spTree>
    <p:extLst>
      <p:ext uri="{BB962C8B-B14F-4D97-AF65-F5344CB8AC3E}">
        <p14:creationId xmlns:p14="http://schemas.microsoft.com/office/powerpoint/2010/main" val="3922787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7BA208-8CFB-9843-91B2-8F06651DB43D}"/>
              </a:ext>
            </a:extLst>
          </p:cNvPr>
          <p:cNvSpPr txBox="1"/>
          <p:nvPr/>
        </p:nvSpPr>
        <p:spPr>
          <a:xfrm>
            <a:off x="800100" y="2000250"/>
            <a:ext cx="10915650" cy="2585323"/>
          </a:xfrm>
          <a:prstGeom prst="rect">
            <a:avLst/>
          </a:prstGeom>
          <a:noFill/>
        </p:spPr>
        <p:txBody>
          <a:bodyPr wrap="square" rtlCol="0">
            <a:spAutoFit/>
          </a:bodyPr>
          <a:lstStyle/>
          <a:p>
            <a:r>
              <a:rPr lang="en-US" dirty="0"/>
              <a:t> </a:t>
            </a:r>
            <a:r>
              <a:rPr lang="en-US" sz="14400" dirty="0"/>
              <a:t>💛 ⚽️ 🍎 </a:t>
            </a:r>
            <a:r>
              <a:rPr lang="en-US" sz="13800" dirty="0"/>
              <a:t>🌞 </a:t>
            </a:r>
            <a:endParaRPr lang="en-US" sz="20800" dirty="0"/>
          </a:p>
          <a:p>
            <a:endParaRPr lang="en-US" dirty="0"/>
          </a:p>
        </p:txBody>
      </p:sp>
    </p:spTree>
    <p:extLst>
      <p:ext uri="{BB962C8B-B14F-4D97-AF65-F5344CB8AC3E}">
        <p14:creationId xmlns:p14="http://schemas.microsoft.com/office/powerpoint/2010/main" val="26150485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7BA208-8CFB-9843-91B2-8F06651DB43D}"/>
              </a:ext>
            </a:extLst>
          </p:cNvPr>
          <p:cNvSpPr txBox="1"/>
          <p:nvPr/>
        </p:nvSpPr>
        <p:spPr>
          <a:xfrm>
            <a:off x="800100" y="2000250"/>
            <a:ext cx="10915650" cy="2585323"/>
          </a:xfrm>
          <a:prstGeom prst="rect">
            <a:avLst/>
          </a:prstGeom>
          <a:noFill/>
        </p:spPr>
        <p:txBody>
          <a:bodyPr wrap="square" rtlCol="0">
            <a:spAutoFit/>
          </a:bodyPr>
          <a:lstStyle/>
          <a:p>
            <a:r>
              <a:rPr lang="en-US" dirty="0"/>
              <a:t> </a:t>
            </a:r>
            <a:r>
              <a:rPr lang="en-US" sz="14400" dirty="0"/>
              <a:t>💛 ⚽️ 🍎 </a:t>
            </a:r>
            <a:r>
              <a:rPr lang="en-US" sz="13800" dirty="0"/>
              <a:t>🌞 🍕</a:t>
            </a:r>
            <a:endParaRPr lang="en-US" sz="20800" dirty="0"/>
          </a:p>
          <a:p>
            <a:endParaRPr lang="en-US" dirty="0"/>
          </a:p>
        </p:txBody>
      </p:sp>
    </p:spTree>
    <p:extLst>
      <p:ext uri="{BB962C8B-B14F-4D97-AF65-F5344CB8AC3E}">
        <p14:creationId xmlns:p14="http://schemas.microsoft.com/office/powerpoint/2010/main" val="720642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7BA208-8CFB-9843-91B2-8F06651DB43D}"/>
              </a:ext>
            </a:extLst>
          </p:cNvPr>
          <p:cNvSpPr txBox="1"/>
          <p:nvPr/>
        </p:nvSpPr>
        <p:spPr>
          <a:xfrm>
            <a:off x="419100" y="2324100"/>
            <a:ext cx="11334750" cy="2185214"/>
          </a:xfrm>
          <a:prstGeom prst="rect">
            <a:avLst/>
          </a:prstGeom>
          <a:noFill/>
        </p:spPr>
        <p:txBody>
          <a:bodyPr wrap="square" rtlCol="0">
            <a:spAutoFit/>
          </a:bodyPr>
          <a:lstStyle/>
          <a:p>
            <a:r>
              <a:rPr lang="en-US" sz="1600" dirty="0"/>
              <a:t> </a:t>
            </a:r>
            <a:r>
              <a:rPr lang="en-US" sz="12000" dirty="0"/>
              <a:t>💛 ⚽️ 🍎 </a:t>
            </a:r>
            <a:r>
              <a:rPr lang="en-US" sz="11500" dirty="0"/>
              <a:t>🌞 🍕 </a:t>
            </a:r>
            <a:r>
              <a:rPr lang="en-US" sz="9600" dirty="0"/>
              <a:t>⛄️</a:t>
            </a:r>
            <a:r>
              <a:rPr lang="en-US" sz="11500" dirty="0"/>
              <a:t> </a:t>
            </a:r>
            <a:endParaRPr lang="en-US" sz="17300" dirty="0"/>
          </a:p>
          <a:p>
            <a:endParaRPr lang="en-US" sz="1600" dirty="0"/>
          </a:p>
        </p:txBody>
      </p:sp>
    </p:spTree>
    <p:extLst>
      <p:ext uri="{BB962C8B-B14F-4D97-AF65-F5344CB8AC3E}">
        <p14:creationId xmlns:p14="http://schemas.microsoft.com/office/powerpoint/2010/main" val="1933760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7BA208-8CFB-9843-91B2-8F06651DB43D}"/>
              </a:ext>
            </a:extLst>
          </p:cNvPr>
          <p:cNvSpPr txBox="1"/>
          <p:nvPr/>
        </p:nvSpPr>
        <p:spPr>
          <a:xfrm>
            <a:off x="857250" y="2552700"/>
            <a:ext cx="11334750" cy="1877437"/>
          </a:xfrm>
          <a:prstGeom prst="rect">
            <a:avLst/>
          </a:prstGeom>
          <a:noFill/>
        </p:spPr>
        <p:txBody>
          <a:bodyPr wrap="square" rtlCol="0">
            <a:spAutoFit/>
          </a:bodyPr>
          <a:lstStyle/>
          <a:p>
            <a:r>
              <a:rPr lang="en-US" sz="1400" dirty="0"/>
              <a:t> </a:t>
            </a:r>
            <a:r>
              <a:rPr lang="en-US" sz="10000" dirty="0"/>
              <a:t>💛 ⚽️ 🍎 </a:t>
            </a:r>
            <a:r>
              <a:rPr lang="en-US" sz="9600" dirty="0"/>
              <a:t>🌞 🍕 </a:t>
            </a:r>
            <a:r>
              <a:rPr lang="en-US" sz="8800" dirty="0"/>
              <a:t>⛄️ 🌻 </a:t>
            </a:r>
            <a:r>
              <a:rPr lang="en-US" sz="9600" dirty="0"/>
              <a:t> </a:t>
            </a:r>
            <a:endParaRPr lang="en-US" sz="14400" dirty="0"/>
          </a:p>
          <a:p>
            <a:endParaRPr lang="en-US" sz="1400" dirty="0"/>
          </a:p>
        </p:txBody>
      </p:sp>
    </p:spTree>
    <p:extLst>
      <p:ext uri="{BB962C8B-B14F-4D97-AF65-F5344CB8AC3E}">
        <p14:creationId xmlns:p14="http://schemas.microsoft.com/office/powerpoint/2010/main" val="21235529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77BA208-8CFB-9843-91B2-8F06651DB43D}"/>
              </a:ext>
            </a:extLst>
          </p:cNvPr>
          <p:cNvSpPr txBox="1"/>
          <p:nvPr/>
        </p:nvSpPr>
        <p:spPr>
          <a:xfrm>
            <a:off x="476250" y="2552700"/>
            <a:ext cx="11715750" cy="1785104"/>
          </a:xfrm>
          <a:prstGeom prst="rect">
            <a:avLst/>
          </a:prstGeom>
          <a:noFill/>
        </p:spPr>
        <p:txBody>
          <a:bodyPr wrap="square" rtlCol="0">
            <a:spAutoFit/>
          </a:bodyPr>
          <a:lstStyle/>
          <a:p>
            <a:r>
              <a:rPr lang="en-US" sz="1200" dirty="0"/>
              <a:t> </a:t>
            </a:r>
            <a:r>
              <a:rPr lang="en-US" sz="9600" dirty="0"/>
              <a:t>💛 ⚽️ 🍎 </a:t>
            </a:r>
            <a:r>
              <a:rPr lang="en-US" sz="8800" dirty="0"/>
              <a:t>🌞 🍕 </a:t>
            </a:r>
            <a:r>
              <a:rPr lang="en-US" sz="8000" dirty="0"/>
              <a:t>⛄️ 🌻 🌈 </a:t>
            </a:r>
            <a:r>
              <a:rPr lang="en-US" sz="8800" dirty="0"/>
              <a:t> </a:t>
            </a:r>
            <a:endParaRPr lang="en-US" sz="12000" dirty="0"/>
          </a:p>
          <a:p>
            <a:endParaRPr lang="en-US" sz="1400" dirty="0"/>
          </a:p>
        </p:txBody>
      </p:sp>
      <p:sp>
        <p:nvSpPr>
          <p:cNvPr id="2" name="TextBox 1">
            <a:extLst>
              <a:ext uri="{FF2B5EF4-FFF2-40B4-BE49-F238E27FC236}">
                <a16:creationId xmlns:a16="http://schemas.microsoft.com/office/drawing/2014/main" id="{665F5125-32B5-AD4F-8744-D1D328FE17FA}"/>
              </a:ext>
            </a:extLst>
          </p:cNvPr>
          <p:cNvSpPr txBox="1"/>
          <p:nvPr/>
        </p:nvSpPr>
        <p:spPr>
          <a:xfrm>
            <a:off x="2781300" y="5295900"/>
            <a:ext cx="7562850" cy="584775"/>
          </a:xfrm>
          <a:prstGeom prst="rect">
            <a:avLst/>
          </a:prstGeom>
          <a:noFill/>
        </p:spPr>
        <p:txBody>
          <a:bodyPr wrap="square" rtlCol="0">
            <a:spAutoFit/>
          </a:bodyPr>
          <a:lstStyle/>
          <a:p>
            <a:r>
              <a:rPr lang="en-US" sz="3200" b="1" dirty="0"/>
              <a:t>How did you do? Did you remember all 8?</a:t>
            </a:r>
          </a:p>
        </p:txBody>
      </p:sp>
    </p:spTree>
    <p:extLst>
      <p:ext uri="{BB962C8B-B14F-4D97-AF65-F5344CB8AC3E}">
        <p14:creationId xmlns:p14="http://schemas.microsoft.com/office/powerpoint/2010/main" val="26578472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262787506"/>
              </p:ext>
            </p:extLst>
          </p:nvPr>
        </p:nvGraphicFramePr>
        <p:xfrm>
          <a:off x="404680" y="569932"/>
          <a:ext cx="5072325" cy="762000"/>
        </p:xfrm>
        <a:graphic>
          <a:graphicData uri="http://schemas.openxmlformats.org/drawingml/2006/table">
            <a:tbl>
              <a:tblPr/>
              <a:tblGrid>
                <a:gridCol w="5072325">
                  <a:extLst>
                    <a:ext uri="{9D8B030D-6E8A-4147-A177-3AD203B41FA5}">
                      <a16:colId xmlns:a16="http://schemas.microsoft.com/office/drawing/2014/main" val="20000"/>
                    </a:ext>
                  </a:extLst>
                </a:gridCol>
              </a:tblGrid>
              <a:tr h="0">
                <a:tc>
                  <a:txBody>
                    <a:bodyPr/>
                    <a:lstStyle/>
                    <a:p>
                      <a:pPr algn="ctr"/>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Paying in the Future!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ectangle 3">
            <a:extLst>
              <a:ext uri="{FF2B5EF4-FFF2-40B4-BE49-F238E27FC236}">
                <a16:creationId xmlns:a16="http://schemas.microsoft.com/office/drawing/2014/main" id="{5B07FE18-B327-0E4D-A153-AEAA97F7414D}"/>
              </a:ext>
            </a:extLst>
          </p:cNvPr>
          <p:cNvSpPr/>
          <p:nvPr/>
        </p:nvSpPr>
        <p:spPr>
          <a:xfrm>
            <a:off x="590549" y="1680087"/>
            <a:ext cx="4700589" cy="4154984"/>
          </a:xfrm>
          <a:prstGeom prst="rect">
            <a:avLst/>
          </a:prstGeom>
        </p:spPr>
        <p:txBody>
          <a:bodyPr wrap="square">
            <a:spAutoFit/>
          </a:bodyPr>
          <a:lstStyle/>
          <a:p>
            <a:r>
              <a:rPr lang="en-GB" sz="2200" dirty="0">
                <a:solidFill>
                  <a:srgbClr val="000000"/>
                </a:solidFill>
              </a:rPr>
              <a:t>In the future cash and cheques may no longer exist. Using our cards, the internet and phones is the preferred choice for many people. </a:t>
            </a:r>
          </a:p>
          <a:p>
            <a:endParaRPr lang="en-GB" sz="2200" dirty="0">
              <a:solidFill>
                <a:srgbClr val="000000"/>
              </a:solidFill>
            </a:endParaRPr>
          </a:p>
          <a:p>
            <a:endParaRPr lang="en-GB" sz="2200" dirty="0">
              <a:solidFill>
                <a:srgbClr val="000000"/>
              </a:solidFill>
            </a:endParaRPr>
          </a:p>
          <a:p>
            <a:r>
              <a:rPr lang="en-GB" sz="2200" b="1" dirty="0">
                <a:solidFill>
                  <a:srgbClr val="000000"/>
                </a:solidFill>
              </a:rPr>
              <a:t>Crazy Bee Fact</a:t>
            </a:r>
            <a:r>
              <a:rPr lang="en-GB" sz="2200" dirty="0">
                <a:solidFill>
                  <a:srgbClr val="000000"/>
                </a:solidFill>
              </a:rPr>
              <a:t>:</a:t>
            </a:r>
          </a:p>
          <a:p>
            <a:r>
              <a:rPr lang="en-GB" sz="2200" dirty="0">
                <a:solidFill>
                  <a:srgbClr val="000000"/>
                </a:solidFill>
              </a:rPr>
              <a:t>Technology is being introduced where one day we can pay for things by using our finger prints, a face scanner or via a microchip in our hand. </a:t>
            </a:r>
          </a:p>
          <a:p>
            <a:endParaRPr lang="en-GB" sz="2200" dirty="0">
              <a:solidFill>
                <a:srgbClr val="000000"/>
              </a:solidFill>
            </a:endParaRPr>
          </a:p>
        </p:txBody>
      </p:sp>
      <p:pic>
        <p:nvPicPr>
          <p:cNvPr id="2" name="Picture 1">
            <a:extLst>
              <a:ext uri="{FF2B5EF4-FFF2-40B4-BE49-F238E27FC236}">
                <a16:creationId xmlns:a16="http://schemas.microsoft.com/office/drawing/2014/main" id="{95EDB573-9B89-0D4D-863E-F33188F30B4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24650" y="1198582"/>
            <a:ext cx="4032250" cy="4470400"/>
          </a:xfrm>
          <a:prstGeom prst="rect">
            <a:avLst/>
          </a:prstGeom>
        </p:spPr>
      </p:pic>
    </p:spTree>
    <p:extLst>
      <p:ext uri="{BB962C8B-B14F-4D97-AF65-F5344CB8AC3E}">
        <p14:creationId xmlns:p14="http://schemas.microsoft.com/office/powerpoint/2010/main" val="4021072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436051170"/>
              </p:ext>
            </p:extLst>
          </p:nvPr>
        </p:nvGraphicFramePr>
        <p:xfrm>
          <a:off x="404681" y="569932"/>
          <a:ext cx="2352587" cy="762000"/>
        </p:xfrm>
        <a:graphic>
          <a:graphicData uri="http://schemas.openxmlformats.org/drawingml/2006/table">
            <a:tbl>
              <a:tblPr/>
              <a:tblGrid>
                <a:gridCol w="2352587">
                  <a:extLst>
                    <a:ext uri="{9D8B030D-6E8A-4147-A177-3AD203B41FA5}">
                      <a16:colId xmlns:a16="http://schemas.microsoft.com/office/drawing/2014/main" val="20000"/>
                    </a:ext>
                  </a:extLst>
                </a:gridCol>
              </a:tblGrid>
              <a:tr h="0">
                <a:tc>
                  <a:txBody>
                    <a:bodyPr/>
                    <a:lstStyle/>
                    <a:p>
                      <a:pPr algn="ctr"/>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ectangle 3">
            <a:extLst>
              <a:ext uri="{FF2B5EF4-FFF2-40B4-BE49-F238E27FC236}">
                <a16:creationId xmlns:a16="http://schemas.microsoft.com/office/drawing/2014/main" id="{5B07FE18-B327-0E4D-A153-AEAA97F7414D}"/>
              </a:ext>
            </a:extLst>
          </p:cNvPr>
          <p:cNvSpPr/>
          <p:nvPr/>
        </p:nvSpPr>
        <p:spPr>
          <a:xfrm>
            <a:off x="590549" y="1539410"/>
            <a:ext cx="4700589" cy="3477875"/>
          </a:xfrm>
          <a:prstGeom prst="rect">
            <a:avLst/>
          </a:prstGeom>
        </p:spPr>
        <p:txBody>
          <a:bodyPr wrap="square">
            <a:spAutoFit/>
          </a:bodyPr>
          <a:lstStyle/>
          <a:p>
            <a:r>
              <a:rPr lang="en-GB" sz="2200" dirty="0">
                <a:solidFill>
                  <a:srgbClr val="000000"/>
                </a:solidFill>
              </a:rPr>
              <a:t>Complete the worksheet to the right which looks at the different ways we can pay. </a:t>
            </a:r>
          </a:p>
          <a:p>
            <a:endParaRPr lang="en-GB" sz="2200" dirty="0">
              <a:solidFill>
                <a:srgbClr val="000000"/>
              </a:solidFill>
            </a:endParaRPr>
          </a:p>
          <a:p>
            <a:endParaRPr lang="en-GB" sz="2200" dirty="0">
              <a:solidFill>
                <a:srgbClr val="000000"/>
              </a:solidFill>
            </a:endParaRPr>
          </a:p>
          <a:p>
            <a:r>
              <a:rPr lang="en-GB" sz="2200" b="1" dirty="0">
                <a:solidFill>
                  <a:srgbClr val="000000"/>
                </a:solidFill>
              </a:rPr>
              <a:t>Extension</a:t>
            </a:r>
            <a:r>
              <a:rPr lang="en-GB" sz="2200" dirty="0">
                <a:solidFill>
                  <a:srgbClr val="000000"/>
                </a:solidFill>
              </a:rPr>
              <a:t>:</a:t>
            </a:r>
          </a:p>
          <a:p>
            <a:r>
              <a:rPr lang="en-GB" sz="2200" dirty="0">
                <a:solidFill>
                  <a:srgbClr val="000000"/>
                </a:solidFill>
              </a:rPr>
              <a:t>Can you memorise an 8 digit password word with numbers and letters. Remember to keep it </a:t>
            </a:r>
            <a:r>
              <a:rPr lang="en-GB" sz="2200">
                <a:solidFill>
                  <a:srgbClr val="000000"/>
                </a:solidFill>
              </a:rPr>
              <a:t>a secret. </a:t>
            </a:r>
            <a:endParaRPr lang="en-GB" sz="2200" dirty="0">
              <a:solidFill>
                <a:srgbClr val="000000"/>
              </a:solidFill>
            </a:endParaRPr>
          </a:p>
          <a:p>
            <a:endParaRPr lang="en-GB" sz="2200" dirty="0">
              <a:solidFill>
                <a:srgbClr val="000000"/>
              </a:solidFill>
            </a:endParaRPr>
          </a:p>
        </p:txBody>
      </p:sp>
      <p:pic>
        <p:nvPicPr>
          <p:cNvPr id="3" name="Picture 2">
            <a:extLst>
              <a:ext uri="{FF2B5EF4-FFF2-40B4-BE49-F238E27FC236}">
                <a16:creationId xmlns:a16="http://schemas.microsoft.com/office/drawing/2014/main" id="{82F369AF-9AAC-8048-8A1A-6DA0131FCED3}"/>
              </a:ext>
            </a:extLst>
          </p:cNvPr>
          <p:cNvPicPr>
            <a:picLocks noChangeAspect="1"/>
          </p:cNvPicPr>
          <p:nvPr/>
        </p:nvPicPr>
        <p:blipFill>
          <a:blip r:embed="rId2"/>
          <a:stretch>
            <a:fillRect/>
          </a:stretch>
        </p:blipFill>
        <p:spPr>
          <a:xfrm>
            <a:off x="6960236" y="121920"/>
            <a:ext cx="4551743" cy="65074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603351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296100" y="1825682"/>
            <a:ext cx="11599799" cy="5232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800" dirty="0">
                <a:latin typeface="+mj-lt"/>
              </a:rPr>
              <a:t>What are some of the ways in which we can pay for things?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5" name="TextBox 14">
            <a:extLst>
              <a:ext uri="{FF2B5EF4-FFF2-40B4-BE49-F238E27FC236}">
                <a16:creationId xmlns:a16="http://schemas.microsoft.com/office/drawing/2014/main" id="{4B8B53E9-021A-4343-8EF5-C7509038ECA0}"/>
              </a:ext>
            </a:extLst>
          </p:cNvPr>
          <p:cNvSpPr txBox="1"/>
          <p:nvPr/>
        </p:nvSpPr>
        <p:spPr>
          <a:xfrm>
            <a:off x="1164327" y="4135368"/>
            <a:ext cx="10177668" cy="1569660"/>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r>
              <a:rPr lang="en-US" sz="2400" dirty="0">
                <a:latin typeface="+mj-lt"/>
              </a:rPr>
              <a:t>Ask your parents how do they like to pay for things. </a:t>
            </a:r>
          </a:p>
          <a:p>
            <a:r>
              <a:rPr lang="en-US" sz="2400" dirty="0">
                <a:latin typeface="+mj-lt"/>
              </a:rPr>
              <a:t>Then test them and ask for their password. If they tell you, you should tell them don’t tell people your passwords! </a:t>
            </a:r>
          </a:p>
        </p:txBody>
      </p:sp>
      <p:pic>
        <p:nvPicPr>
          <p:cNvPr id="4" name="Picture 3">
            <a:extLst>
              <a:ext uri="{FF2B5EF4-FFF2-40B4-BE49-F238E27FC236}">
                <a16:creationId xmlns:a16="http://schemas.microsoft.com/office/drawing/2014/main" id="{9C395728-EFF8-B94B-9CCD-A9BAC4B75343}"/>
              </a:ext>
            </a:extLst>
          </p:cNvPr>
          <p:cNvPicPr>
            <a:picLocks noChangeAspect="1"/>
          </p:cNvPicPr>
          <p:nvPr/>
        </p:nvPicPr>
        <p:blipFill>
          <a:blip r:embed="rId3"/>
          <a:stretch>
            <a:fillRect/>
          </a:stretch>
        </p:blipFill>
        <p:spPr>
          <a:xfrm>
            <a:off x="1911142" y="2741578"/>
            <a:ext cx="1538436" cy="139379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2185214"/>
          </a:xfrm>
          <a:prstGeom prst="rect">
            <a:avLst/>
          </a:prstGeom>
          <a:ln w="25400">
            <a:solidFill>
              <a:schemeClr val="accent5"/>
            </a:solidFill>
          </a:ln>
        </p:spPr>
        <p:txBody>
          <a:bodyPr wrap="square">
            <a:spAutoFit/>
          </a:bodyPr>
          <a:lstStyle/>
          <a:p>
            <a:r>
              <a:rPr lang="en-AU" sz="2000" b="1" dirty="0"/>
              <a:t>KS1 Living in the Wider World</a:t>
            </a:r>
          </a:p>
          <a:p>
            <a:r>
              <a:rPr lang="en-AU" b="1" dirty="0"/>
              <a:t>Economic Wellbeing: Money</a:t>
            </a:r>
          </a:p>
          <a:p>
            <a:r>
              <a:rPr lang="en-AU" i="1" dirty="0"/>
              <a:t>Pupils learn... </a:t>
            </a:r>
          </a:p>
          <a:p>
            <a:endParaRPr lang="en-AU" i="1" dirty="0"/>
          </a:p>
          <a:p>
            <a:r>
              <a:rPr lang="en-AU" sz="2000" b="1" dirty="0"/>
              <a:t>L10. </a:t>
            </a:r>
            <a:r>
              <a:rPr lang="en-AU" sz="2000" dirty="0"/>
              <a:t>What money is; forms that money comes in; that money comes from different sources</a:t>
            </a:r>
          </a:p>
          <a:p>
            <a:r>
              <a:rPr lang="en-AU" sz="2000" b="1" dirty="0"/>
              <a:t>L13. </a:t>
            </a:r>
            <a:r>
              <a:rPr lang="en-AU" sz="2000" dirty="0"/>
              <a:t>That money needs to be looked after; different ways of doing this</a:t>
            </a:r>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59577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486827" y="2345870"/>
            <a:ext cx="5639653" cy="3416320"/>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that we put the money we earn in to a bank</a:t>
            </a:r>
          </a:p>
          <a:p>
            <a:pPr marL="342900" indent="-342900">
              <a:buFont typeface="Arial" panose="020B0604020202020204" pitchFamily="34" charset="0"/>
              <a:buChar char="•"/>
            </a:pPr>
            <a:r>
              <a:rPr lang="en-AU" sz="2400" dirty="0"/>
              <a:t>Students understand we can use cash, credit cards, cheques and online banking to pay for things</a:t>
            </a:r>
          </a:p>
          <a:p>
            <a:pPr marL="342900" indent="-342900">
              <a:buFont typeface="Arial" panose="020B0604020202020204" pitchFamily="34" charset="0"/>
              <a:buChar char="•"/>
            </a:pPr>
            <a:r>
              <a:rPr lang="en-AU" sz="2400" dirty="0"/>
              <a:t>Students understand the importance of having a strong password</a:t>
            </a:r>
          </a:p>
        </p:txBody>
      </p:sp>
      <p:pic>
        <p:nvPicPr>
          <p:cNvPr id="4" name="Picture 3">
            <a:extLst>
              <a:ext uri="{FF2B5EF4-FFF2-40B4-BE49-F238E27FC236}">
                <a16:creationId xmlns:a16="http://schemas.microsoft.com/office/drawing/2014/main" id="{8B0E84B3-1D65-6F44-B746-E80F2B9009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7144" y="1553390"/>
            <a:ext cx="3877687" cy="4131130"/>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A0CD7AB9-8EC2-4D48-9379-4C9538725394}"/>
              </a:ext>
            </a:extLst>
          </p:cNvPr>
          <p:cNvPicPr>
            <a:picLocks noChangeAspect="1"/>
          </p:cNvPicPr>
          <p:nvPr/>
        </p:nvPicPr>
        <p:blipFill>
          <a:blip r:embed="rId2"/>
          <a:stretch>
            <a:fillRect/>
          </a:stretch>
        </p:blipFill>
        <p:spPr>
          <a:xfrm>
            <a:off x="5205842" y="5111773"/>
            <a:ext cx="2076566" cy="816054"/>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352653310"/>
              </p:ext>
            </p:extLst>
          </p:nvPr>
        </p:nvGraphicFramePr>
        <p:xfrm>
          <a:off x="0" y="145718"/>
          <a:ext cx="10830560" cy="822960"/>
        </p:xfrm>
        <a:graphic>
          <a:graphicData uri="http://schemas.openxmlformats.org/drawingml/2006/table">
            <a:tbl>
              <a:tblPr/>
              <a:tblGrid>
                <a:gridCol w="10830560">
                  <a:extLst>
                    <a:ext uri="{9D8B030D-6E8A-4147-A177-3AD203B41FA5}">
                      <a16:colId xmlns:a16="http://schemas.microsoft.com/office/drawing/2014/main" val="20000"/>
                    </a:ext>
                  </a:extLst>
                </a:gridCol>
              </a:tblGrid>
              <a:tr h="0">
                <a:tc>
                  <a:txBody>
                    <a:bodyPr/>
                    <a:lstStyle/>
                    <a:p>
                      <a:pPr algn="ctr"/>
                      <a:r>
                        <a:rPr lang="en-GB" sz="4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Where do we keep our money?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85741A1B-207A-9F49-9AA3-23D1E4575666}"/>
              </a:ext>
            </a:extLst>
          </p:cNvPr>
          <p:cNvGraphicFramePr>
            <a:graphicFrameLocks noGrp="1"/>
          </p:cNvGraphicFramePr>
          <p:nvPr>
            <p:extLst>
              <p:ext uri="{D42A27DB-BD31-4B8C-83A1-F6EECF244321}">
                <p14:modId xmlns:p14="http://schemas.microsoft.com/office/powerpoint/2010/main" val="3749642171"/>
              </p:ext>
            </p:extLst>
          </p:nvPr>
        </p:nvGraphicFramePr>
        <p:xfrm>
          <a:off x="246957" y="1471599"/>
          <a:ext cx="5523923" cy="3749040"/>
        </p:xfrm>
        <a:graphic>
          <a:graphicData uri="http://schemas.openxmlformats.org/drawingml/2006/table">
            <a:tbl>
              <a:tblPr/>
              <a:tblGrid>
                <a:gridCol w="5523923">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n-lt"/>
                          <a:ea typeface="+mn-ea"/>
                          <a:cs typeface="Calibri" panose="020F0502020204030204" pitchFamily="34" charset="0"/>
                        </a:rPr>
                        <a:t>For most people, once they have earnt their money, they put it in a </a:t>
                      </a:r>
                      <a:r>
                        <a:rPr lang="en-GB" sz="2400" b="1" kern="1200" dirty="0">
                          <a:solidFill>
                            <a:srgbClr val="000000"/>
                          </a:solidFill>
                          <a:effectLst/>
                          <a:latin typeface="+mn-lt"/>
                          <a:ea typeface="+mn-ea"/>
                          <a:cs typeface="Calibri" panose="020F0502020204030204" pitchFamily="34" charset="0"/>
                        </a:rPr>
                        <a:t>bank. </a:t>
                      </a:r>
                      <a:r>
                        <a:rPr lang="en-GB" sz="2400" b="0" kern="1200" dirty="0">
                          <a:solidFill>
                            <a:srgbClr val="000000"/>
                          </a:solidFill>
                          <a:effectLst/>
                          <a:latin typeface="+mn-lt"/>
                          <a:ea typeface="+mn-ea"/>
                          <a:cs typeface="Calibri" panose="020F0502020204030204" pitchFamily="34" charset="0"/>
                        </a:rPr>
                        <a:t>The bank is a safe and secure place to keep your money.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dirty="0">
                        <a:solidFill>
                          <a:srgbClr val="000000"/>
                        </a:solidFill>
                        <a:effectLst/>
                        <a:latin typeface="+mn-lt"/>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n-lt"/>
                          <a:ea typeface="+mn-ea"/>
                          <a:cs typeface="Calibri" panose="020F0502020204030204" pitchFamily="34" charset="0"/>
                        </a:rPr>
                        <a:t>When you have to pay for something there are different ways in which you can pay.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dirty="0">
                        <a:solidFill>
                          <a:srgbClr val="000000"/>
                        </a:solidFill>
                        <a:effectLst/>
                        <a:latin typeface="+mn-lt"/>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sng" kern="1200" dirty="0">
                          <a:solidFill>
                            <a:srgbClr val="000000"/>
                          </a:solidFill>
                          <a:effectLst/>
                          <a:latin typeface="+mn-lt"/>
                          <a:ea typeface="+mn-ea"/>
                          <a:cs typeface="Calibri" panose="020F0502020204030204" pitchFamily="34" charset="0"/>
                        </a:rPr>
                        <a:t>Question: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rgbClr val="000000"/>
                          </a:solidFill>
                          <a:effectLst/>
                          <a:latin typeface="+mn-lt"/>
                          <a:ea typeface="+mn-ea"/>
                          <a:cs typeface="Calibri" panose="020F0502020204030204" pitchFamily="34" charset="0"/>
                        </a:rPr>
                        <a:t>What are some of these ways?</a:t>
                      </a:r>
                      <a:endParaRPr lang="en-GB" sz="1200" b="1"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A1EDB10C-FF01-C246-9E21-0443F23624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94240" y="569099"/>
            <a:ext cx="2397760" cy="2292858"/>
          </a:xfrm>
          <a:prstGeom prst="rect">
            <a:avLst/>
          </a:prstGeom>
        </p:spPr>
      </p:pic>
      <p:graphicFrame>
        <p:nvGraphicFramePr>
          <p:cNvPr id="9" name="Table 8">
            <a:extLst>
              <a:ext uri="{FF2B5EF4-FFF2-40B4-BE49-F238E27FC236}">
                <a16:creationId xmlns:a16="http://schemas.microsoft.com/office/drawing/2014/main" id="{60A6B07F-F68A-2840-92CA-ACCFD2BF1544}"/>
              </a:ext>
            </a:extLst>
          </p:cNvPr>
          <p:cNvGraphicFramePr>
            <a:graphicFrameLocks noGrp="1"/>
          </p:cNvGraphicFramePr>
          <p:nvPr>
            <p:extLst>
              <p:ext uri="{D42A27DB-BD31-4B8C-83A1-F6EECF244321}">
                <p14:modId xmlns:p14="http://schemas.microsoft.com/office/powerpoint/2010/main" val="1842136149"/>
              </p:ext>
            </p:extLst>
          </p:nvPr>
        </p:nvGraphicFramePr>
        <p:xfrm>
          <a:off x="10092690" y="3026258"/>
          <a:ext cx="900430" cy="518160"/>
        </p:xfrm>
        <a:graphic>
          <a:graphicData uri="http://schemas.openxmlformats.org/drawingml/2006/table">
            <a:tbl>
              <a:tblPr/>
              <a:tblGrid>
                <a:gridCol w="90043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kern="1200" dirty="0">
                          <a:solidFill>
                            <a:srgbClr val="000000"/>
                          </a:solidFill>
                          <a:effectLst/>
                          <a:latin typeface="+mn-lt"/>
                          <a:ea typeface="+mn-ea"/>
                          <a:cs typeface="Calibri" panose="020F0502020204030204" pitchFamily="34" charset="0"/>
                        </a:rPr>
                        <a:t>Card</a:t>
                      </a:r>
                      <a:endParaRPr lang="en-GB" sz="1400" b="1"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0" name="Table 9">
            <a:extLst>
              <a:ext uri="{FF2B5EF4-FFF2-40B4-BE49-F238E27FC236}">
                <a16:creationId xmlns:a16="http://schemas.microsoft.com/office/drawing/2014/main" id="{70704E54-C14E-5D43-9C98-7DF813FF636A}"/>
              </a:ext>
            </a:extLst>
          </p:cNvPr>
          <p:cNvGraphicFramePr>
            <a:graphicFrameLocks noGrp="1"/>
          </p:cNvGraphicFramePr>
          <p:nvPr>
            <p:extLst>
              <p:ext uri="{D42A27DB-BD31-4B8C-83A1-F6EECF244321}">
                <p14:modId xmlns:p14="http://schemas.microsoft.com/office/powerpoint/2010/main" val="1094818472"/>
              </p:ext>
            </p:extLst>
          </p:nvPr>
        </p:nvGraphicFramePr>
        <p:xfrm>
          <a:off x="6540717" y="2971982"/>
          <a:ext cx="1550526" cy="518160"/>
        </p:xfrm>
        <a:graphic>
          <a:graphicData uri="http://schemas.openxmlformats.org/drawingml/2006/table">
            <a:tbl>
              <a:tblPr/>
              <a:tblGrid>
                <a:gridCol w="1550526">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kern="1200" dirty="0">
                          <a:solidFill>
                            <a:srgbClr val="000000"/>
                          </a:solidFill>
                          <a:effectLst/>
                          <a:latin typeface="+mn-lt"/>
                          <a:ea typeface="+mn-ea"/>
                          <a:cs typeface="Calibri" panose="020F0502020204030204" pitchFamily="34" charset="0"/>
                        </a:rPr>
                        <a:t>Cheque</a:t>
                      </a:r>
                      <a:endParaRPr lang="en-GB" sz="1400" b="1"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2" name="Table 11">
            <a:extLst>
              <a:ext uri="{FF2B5EF4-FFF2-40B4-BE49-F238E27FC236}">
                <a16:creationId xmlns:a16="http://schemas.microsoft.com/office/drawing/2014/main" id="{2E6CC70E-FEF6-A346-B21D-C5DDAA9621B0}"/>
              </a:ext>
            </a:extLst>
          </p:cNvPr>
          <p:cNvGraphicFramePr>
            <a:graphicFrameLocks noGrp="1"/>
          </p:cNvGraphicFramePr>
          <p:nvPr>
            <p:extLst>
              <p:ext uri="{D42A27DB-BD31-4B8C-83A1-F6EECF244321}">
                <p14:modId xmlns:p14="http://schemas.microsoft.com/office/powerpoint/2010/main" val="3994727769"/>
              </p:ext>
            </p:extLst>
          </p:nvPr>
        </p:nvGraphicFramePr>
        <p:xfrm>
          <a:off x="5770881" y="4622977"/>
          <a:ext cx="1158240" cy="518160"/>
        </p:xfrm>
        <a:graphic>
          <a:graphicData uri="http://schemas.openxmlformats.org/drawingml/2006/table">
            <a:tbl>
              <a:tblPr/>
              <a:tblGrid>
                <a:gridCol w="115824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kern="1200" dirty="0">
                          <a:solidFill>
                            <a:srgbClr val="000000"/>
                          </a:solidFill>
                          <a:effectLst/>
                          <a:latin typeface="+mn-lt"/>
                          <a:ea typeface="+mn-ea"/>
                          <a:cs typeface="Calibri" panose="020F0502020204030204" pitchFamily="34" charset="0"/>
                        </a:rPr>
                        <a:t>Cash</a:t>
                      </a:r>
                      <a:endParaRPr lang="en-GB" sz="1400" b="1"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3" name="Table 12">
            <a:extLst>
              <a:ext uri="{FF2B5EF4-FFF2-40B4-BE49-F238E27FC236}">
                <a16:creationId xmlns:a16="http://schemas.microsoft.com/office/drawing/2014/main" id="{8E401985-3B74-E048-B6A1-E4492B0D9EDC}"/>
              </a:ext>
            </a:extLst>
          </p:cNvPr>
          <p:cNvGraphicFramePr>
            <a:graphicFrameLocks noGrp="1"/>
          </p:cNvGraphicFramePr>
          <p:nvPr>
            <p:extLst>
              <p:ext uri="{D42A27DB-BD31-4B8C-83A1-F6EECF244321}">
                <p14:modId xmlns:p14="http://schemas.microsoft.com/office/powerpoint/2010/main" val="2169774345"/>
              </p:ext>
            </p:extLst>
          </p:nvPr>
        </p:nvGraphicFramePr>
        <p:xfrm>
          <a:off x="8474220" y="4643474"/>
          <a:ext cx="1857721" cy="1371600"/>
        </p:xfrm>
        <a:graphic>
          <a:graphicData uri="http://schemas.openxmlformats.org/drawingml/2006/table">
            <a:tbl>
              <a:tblPr/>
              <a:tblGrid>
                <a:gridCol w="1857721">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kern="1200" dirty="0">
                          <a:solidFill>
                            <a:srgbClr val="000000"/>
                          </a:solidFill>
                          <a:effectLst/>
                          <a:latin typeface="+mn-lt"/>
                          <a:ea typeface="+mn-ea"/>
                          <a:cs typeface="Calibri" panose="020F0502020204030204" pitchFamily="34" charset="0"/>
                        </a:rPr>
                        <a:t>Online Banking or app</a:t>
                      </a:r>
                      <a:endParaRPr lang="en-GB" sz="1400" b="1"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4" name="Picture 13">
            <a:extLst>
              <a:ext uri="{FF2B5EF4-FFF2-40B4-BE49-F238E27FC236}">
                <a16:creationId xmlns:a16="http://schemas.microsoft.com/office/drawing/2014/main" id="{845D22CA-53DD-1E47-8D2E-E4099D4C97C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57740" y="1247524"/>
            <a:ext cx="2316480" cy="1673099"/>
          </a:xfrm>
          <a:prstGeom prst="rect">
            <a:avLst/>
          </a:prstGeom>
        </p:spPr>
      </p:pic>
      <p:pic>
        <p:nvPicPr>
          <p:cNvPr id="11" name="Picture 10">
            <a:extLst>
              <a:ext uri="{FF2B5EF4-FFF2-40B4-BE49-F238E27FC236}">
                <a16:creationId xmlns:a16="http://schemas.microsoft.com/office/drawing/2014/main" id="{EB7C5452-376A-0542-BEA7-E8657ADD4920}"/>
              </a:ext>
            </a:extLst>
          </p:cNvPr>
          <p:cNvPicPr>
            <a:picLocks noChangeAspect="1"/>
          </p:cNvPicPr>
          <p:nvPr/>
        </p:nvPicPr>
        <p:blipFill>
          <a:blip r:embed="rId5"/>
          <a:stretch>
            <a:fillRect/>
          </a:stretch>
        </p:blipFill>
        <p:spPr>
          <a:xfrm>
            <a:off x="10331941" y="4183557"/>
            <a:ext cx="1131685" cy="1915160"/>
          </a:xfrm>
          <a:prstGeom prst="rect">
            <a:avLst/>
          </a:prstGeom>
        </p:spPr>
      </p:pic>
      <p:pic>
        <p:nvPicPr>
          <p:cNvPr id="16" name="Picture 15">
            <a:extLst>
              <a:ext uri="{FF2B5EF4-FFF2-40B4-BE49-F238E27FC236}">
                <a16:creationId xmlns:a16="http://schemas.microsoft.com/office/drawing/2014/main" id="{BA33F6E3-4E37-8149-95EC-876823211EA0}"/>
              </a:ext>
            </a:extLst>
          </p:cNvPr>
          <p:cNvPicPr>
            <a:picLocks noChangeAspect="1"/>
          </p:cNvPicPr>
          <p:nvPr/>
        </p:nvPicPr>
        <p:blipFill>
          <a:blip r:embed="rId6"/>
          <a:stretch>
            <a:fillRect/>
          </a:stretch>
        </p:blipFill>
        <p:spPr>
          <a:xfrm>
            <a:off x="5605670" y="5550030"/>
            <a:ext cx="552070" cy="380480"/>
          </a:xfrm>
          <a:prstGeom prst="rect">
            <a:avLst/>
          </a:prstGeom>
        </p:spPr>
      </p:pic>
      <p:pic>
        <p:nvPicPr>
          <p:cNvPr id="17" name="Picture 16">
            <a:extLst>
              <a:ext uri="{FF2B5EF4-FFF2-40B4-BE49-F238E27FC236}">
                <a16:creationId xmlns:a16="http://schemas.microsoft.com/office/drawing/2014/main" id="{E87A8874-D2FB-CF41-B08B-B0F397469575}"/>
              </a:ext>
            </a:extLst>
          </p:cNvPr>
          <p:cNvPicPr>
            <a:picLocks noChangeAspect="1"/>
          </p:cNvPicPr>
          <p:nvPr/>
        </p:nvPicPr>
        <p:blipFill>
          <a:blip r:embed="rId7"/>
          <a:stretch>
            <a:fillRect/>
          </a:stretch>
        </p:blipFill>
        <p:spPr>
          <a:xfrm>
            <a:off x="6606339" y="5422212"/>
            <a:ext cx="577611" cy="508298"/>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123283000"/>
              </p:ext>
            </p:extLst>
          </p:nvPr>
        </p:nvGraphicFramePr>
        <p:xfrm>
          <a:off x="1155163" y="153339"/>
          <a:ext cx="2000943" cy="914400"/>
        </p:xfrm>
        <a:graphic>
          <a:graphicData uri="http://schemas.openxmlformats.org/drawingml/2006/table">
            <a:tbl>
              <a:tblPr/>
              <a:tblGrid>
                <a:gridCol w="2000943">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Cash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315447395"/>
              </p:ext>
            </p:extLst>
          </p:nvPr>
        </p:nvGraphicFramePr>
        <p:xfrm>
          <a:off x="344023" y="1250543"/>
          <a:ext cx="6423821" cy="5273040"/>
        </p:xfrm>
        <a:graphic>
          <a:graphicData uri="http://schemas.openxmlformats.org/drawingml/2006/table">
            <a:tbl>
              <a:tblPr/>
              <a:tblGrid>
                <a:gridCol w="6423821">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We use the term </a:t>
                      </a:r>
                      <a:r>
                        <a:rPr lang="en-GB" sz="2800" b="1" dirty="0">
                          <a:solidFill>
                            <a:srgbClr val="000000"/>
                          </a:solidFill>
                          <a:effectLst/>
                          <a:latin typeface="+mj-lt"/>
                        </a:rPr>
                        <a:t>cash</a:t>
                      </a:r>
                      <a:r>
                        <a:rPr lang="en-GB" sz="2400" b="0" dirty="0">
                          <a:solidFill>
                            <a:srgbClr val="000000"/>
                          </a:solidFill>
                          <a:effectLst/>
                          <a:latin typeface="+mj-lt"/>
                        </a:rPr>
                        <a:t> for coins and notes. </a:t>
                      </a:r>
                    </a:p>
                    <a:p>
                      <a:r>
                        <a:rPr lang="en-GB" sz="2400" b="0" dirty="0">
                          <a:solidFill>
                            <a:srgbClr val="000000"/>
                          </a:solidFill>
                          <a:effectLst/>
                          <a:latin typeface="+mj-lt"/>
                        </a:rPr>
                        <a:t>We can take out cash from our bank account by using an ATM machine. </a:t>
                      </a:r>
                    </a:p>
                    <a:p>
                      <a:endParaRPr lang="en-GB" sz="2400" b="0" dirty="0">
                        <a:solidFill>
                          <a:srgbClr val="000000"/>
                        </a:solidFill>
                        <a:effectLst/>
                        <a:latin typeface="+mj-lt"/>
                      </a:endParaRPr>
                    </a:p>
                    <a:p>
                      <a:r>
                        <a:rPr lang="en-GB" sz="2400" b="0" dirty="0">
                          <a:solidFill>
                            <a:srgbClr val="000000"/>
                          </a:solidFill>
                          <a:effectLst/>
                          <a:latin typeface="+mj-lt"/>
                        </a:rPr>
                        <a:t>To use the ATM machine you need to enter your debit card which is connected to your bank account. You will then need to enter your </a:t>
                      </a:r>
                      <a:r>
                        <a:rPr lang="en-GB" sz="2400" b="1" dirty="0">
                          <a:solidFill>
                            <a:srgbClr val="000000"/>
                          </a:solidFill>
                          <a:effectLst/>
                          <a:latin typeface="+mj-lt"/>
                        </a:rPr>
                        <a:t>pin</a:t>
                      </a:r>
                      <a:r>
                        <a:rPr lang="en-GB" sz="2400" b="0" dirty="0">
                          <a:solidFill>
                            <a:srgbClr val="000000"/>
                          </a:solidFill>
                          <a:effectLst/>
                          <a:latin typeface="+mj-lt"/>
                        </a:rPr>
                        <a:t> which is a secret number only for you. Usually 4-6 digits long. This tells the bank it is okay to take money from your account.</a:t>
                      </a:r>
                    </a:p>
                    <a:p>
                      <a:endParaRPr lang="en-GB" sz="2400" b="0" dirty="0">
                        <a:solidFill>
                          <a:srgbClr val="000000"/>
                        </a:solidFill>
                        <a:effectLst/>
                        <a:latin typeface="+mj-lt"/>
                      </a:endParaRPr>
                    </a:p>
                    <a:p>
                      <a:r>
                        <a:rPr lang="en-GB" sz="2400" b="1" u="sng" dirty="0">
                          <a:solidFill>
                            <a:srgbClr val="000000"/>
                          </a:solidFill>
                          <a:effectLst/>
                          <a:latin typeface="+mj-lt"/>
                        </a:rPr>
                        <a:t>Task:</a:t>
                      </a:r>
                    </a:p>
                    <a:p>
                      <a:r>
                        <a:rPr lang="en-GB" sz="2400" b="1" dirty="0">
                          <a:solidFill>
                            <a:srgbClr val="000000"/>
                          </a:solidFill>
                          <a:effectLst/>
                          <a:latin typeface="+mj-lt"/>
                        </a:rPr>
                        <a:t>Have a go at designing a 4 digit password. Remember do not tell anyone!</a:t>
                      </a:r>
                      <a:endParaRPr lang="en-GB" sz="3200" b="1"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E8F426BB-6632-A74C-B51C-0CEDEACA04D2}"/>
              </a:ext>
            </a:extLst>
          </p:cNvPr>
          <p:cNvPicPr>
            <a:picLocks noChangeAspect="1"/>
          </p:cNvPicPr>
          <p:nvPr/>
        </p:nvPicPr>
        <p:blipFill>
          <a:blip r:embed="rId2"/>
          <a:stretch>
            <a:fillRect/>
          </a:stretch>
        </p:blipFill>
        <p:spPr>
          <a:xfrm>
            <a:off x="7639048" y="880182"/>
            <a:ext cx="3605177" cy="2415468"/>
          </a:xfrm>
          <a:prstGeom prst="rect">
            <a:avLst/>
          </a:prstGeom>
        </p:spPr>
      </p:pic>
      <p:pic>
        <p:nvPicPr>
          <p:cNvPr id="7" name="Picture 6">
            <a:extLst>
              <a:ext uri="{FF2B5EF4-FFF2-40B4-BE49-F238E27FC236}">
                <a16:creationId xmlns:a16="http://schemas.microsoft.com/office/drawing/2014/main" id="{35099513-5F31-C74C-A58A-40130BBA7469}"/>
              </a:ext>
            </a:extLst>
          </p:cNvPr>
          <p:cNvPicPr>
            <a:picLocks noChangeAspect="1"/>
          </p:cNvPicPr>
          <p:nvPr/>
        </p:nvPicPr>
        <p:blipFill>
          <a:blip r:embed="rId3"/>
          <a:stretch>
            <a:fillRect/>
          </a:stretch>
        </p:blipFill>
        <p:spPr>
          <a:xfrm>
            <a:off x="7639049" y="3696338"/>
            <a:ext cx="3605176" cy="2401048"/>
          </a:xfrm>
          <a:prstGeom prst="rect">
            <a:avLst/>
          </a:prstGeom>
        </p:spPr>
      </p:pic>
      <p:pic>
        <p:nvPicPr>
          <p:cNvPr id="8" name="Picture 7">
            <a:extLst>
              <a:ext uri="{FF2B5EF4-FFF2-40B4-BE49-F238E27FC236}">
                <a16:creationId xmlns:a16="http://schemas.microsoft.com/office/drawing/2014/main" id="{02C6A4F4-A123-8145-AB0B-4F3ACBB37F13}"/>
              </a:ext>
            </a:extLst>
          </p:cNvPr>
          <p:cNvPicPr>
            <a:picLocks noChangeAspect="1"/>
          </p:cNvPicPr>
          <p:nvPr/>
        </p:nvPicPr>
        <p:blipFill>
          <a:blip r:embed="rId4"/>
          <a:stretch>
            <a:fillRect/>
          </a:stretch>
        </p:blipFill>
        <p:spPr>
          <a:xfrm>
            <a:off x="3156106" y="251685"/>
            <a:ext cx="2076566" cy="816054"/>
          </a:xfrm>
          <a:prstGeom prst="rect">
            <a:avLst/>
          </a:prstGeom>
        </p:spPr>
      </p:pic>
      <p:pic>
        <p:nvPicPr>
          <p:cNvPr id="9" name="Picture 8">
            <a:extLst>
              <a:ext uri="{FF2B5EF4-FFF2-40B4-BE49-F238E27FC236}">
                <a16:creationId xmlns:a16="http://schemas.microsoft.com/office/drawing/2014/main" id="{69161D94-56FB-034D-A891-D5445C9F936C}"/>
              </a:ext>
            </a:extLst>
          </p:cNvPr>
          <p:cNvPicPr>
            <a:picLocks noChangeAspect="1"/>
          </p:cNvPicPr>
          <p:nvPr/>
        </p:nvPicPr>
        <p:blipFill>
          <a:blip r:embed="rId5"/>
          <a:stretch>
            <a:fillRect/>
          </a:stretch>
        </p:blipFill>
        <p:spPr>
          <a:xfrm>
            <a:off x="3555934" y="689942"/>
            <a:ext cx="552070" cy="380480"/>
          </a:xfrm>
          <a:prstGeom prst="rect">
            <a:avLst/>
          </a:prstGeom>
        </p:spPr>
      </p:pic>
      <p:pic>
        <p:nvPicPr>
          <p:cNvPr id="10" name="Picture 9">
            <a:extLst>
              <a:ext uri="{FF2B5EF4-FFF2-40B4-BE49-F238E27FC236}">
                <a16:creationId xmlns:a16="http://schemas.microsoft.com/office/drawing/2014/main" id="{4F87F625-59EF-4D47-A884-6A31E6EEEE8E}"/>
              </a:ext>
            </a:extLst>
          </p:cNvPr>
          <p:cNvPicPr>
            <a:picLocks noChangeAspect="1"/>
          </p:cNvPicPr>
          <p:nvPr/>
        </p:nvPicPr>
        <p:blipFill>
          <a:blip r:embed="rId6"/>
          <a:stretch>
            <a:fillRect/>
          </a:stretch>
        </p:blipFill>
        <p:spPr>
          <a:xfrm>
            <a:off x="4556603" y="562124"/>
            <a:ext cx="577611" cy="508298"/>
          </a:xfrm>
          <a:prstGeom prst="rect">
            <a:avLst/>
          </a:prstGeom>
        </p:spPr>
      </p:pic>
    </p:spTree>
    <p:extLst>
      <p:ext uri="{BB962C8B-B14F-4D97-AF65-F5344CB8AC3E}">
        <p14:creationId xmlns:p14="http://schemas.microsoft.com/office/powerpoint/2010/main" val="2751662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810656958"/>
              </p:ext>
            </p:extLst>
          </p:nvPr>
        </p:nvGraphicFramePr>
        <p:xfrm>
          <a:off x="2076450" y="325994"/>
          <a:ext cx="1885950" cy="1005840"/>
        </p:xfrm>
        <a:graphic>
          <a:graphicData uri="http://schemas.openxmlformats.org/drawingml/2006/table">
            <a:tbl>
              <a:tblPr/>
              <a:tblGrid>
                <a:gridCol w="1885950">
                  <a:extLst>
                    <a:ext uri="{9D8B030D-6E8A-4147-A177-3AD203B41FA5}">
                      <a16:colId xmlns:a16="http://schemas.microsoft.com/office/drawing/2014/main" val="20000"/>
                    </a:ext>
                  </a:extLst>
                </a:gridCol>
              </a:tblGrid>
              <a:tr h="0">
                <a:tc>
                  <a:txBody>
                    <a:bodyPr/>
                    <a:lstStyle/>
                    <a:p>
                      <a:pPr algn="ctr"/>
                      <a:r>
                        <a:rPr lang="en-GB" sz="6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Card</a:t>
                      </a:r>
                      <a:endParaRPr lang="en-GB" sz="4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85741A1B-207A-9F49-9AA3-23D1E4575666}"/>
              </a:ext>
            </a:extLst>
          </p:cNvPr>
          <p:cNvGraphicFramePr>
            <a:graphicFrameLocks noGrp="1"/>
          </p:cNvGraphicFramePr>
          <p:nvPr>
            <p:extLst>
              <p:ext uri="{D42A27DB-BD31-4B8C-83A1-F6EECF244321}">
                <p14:modId xmlns:p14="http://schemas.microsoft.com/office/powerpoint/2010/main" val="508953470"/>
              </p:ext>
            </p:extLst>
          </p:nvPr>
        </p:nvGraphicFramePr>
        <p:xfrm>
          <a:off x="257463" y="2355519"/>
          <a:ext cx="5095587" cy="3749040"/>
        </p:xfrm>
        <a:graphic>
          <a:graphicData uri="http://schemas.openxmlformats.org/drawingml/2006/table">
            <a:tbl>
              <a:tblPr/>
              <a:tblGrid>
                <a:gridCol w="5095587">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n-lt"/>
                          <a:ea typeface="+mn-ea"/>
                          <a:cs typeface="Calibri" panose="020F0502020204030204" pitchFamily="34" charset="0"/>
                        </a:rPr>
                        <a:t>Most people use a plastic card known as a credit card or debit card to pay for things.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dirty="0">
                        <a:solidFill>
                          <a:srgbClr val="000000"/>
                        </a:solidFill>
                        <a:effectLst/>
                        <a:latin typeface="+mn-lt"/>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n-lt"/>
                          <a:ea typeface="+mn-ea"/>
                          <a:cs typeface="Calibri" panose="020F0502020204030204" pitchFamily="34" charset="0"/>
                        </a:rPr>
                        <a:t>Most of the time you can just tap your card to pay for small things like a coffee but when something costs a lot more money you will need to enter your pin.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n-lt"/>
                          <a:ea typeface="+mn-ea"/>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kern="1200" dirty="0">
                          <a:solidFill>
                            <a:srgbClr val="000000"/>
                          </a:solidFill>
                          <a:effectLst/>
                          <a:latin typeface="+mn-lt"/>
                          <a:ea typeface="+mn-ea"/>
                          <a:cs typeface="Calibri" panose="020F0502020204030204" pitchFamily="34" charset="0"/>
                        </a:rPr>
                        <a:t>Can you remember your secret pin? </a:t>
                      </a:r>
                      <a:endParaRPr lang="en-GB" sz="1200" b="1"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A1EDB10C-FF01-C246-9E21-0443F23624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0" y="193139"/>
            <a:ext cx="2209800" cy="1911631"/>
          </a:xfrm>
          <a:prstGeom prst="rect">
            <a:avLst/>
          </a:prstGeom>
        </p:spPr>
      </p:pic>
      <p:pic>
        <p:nvPicPr>
          <p:cNvPr id="2" name="Picture 1">
            <a:extLst>
              <a:ext uri="{FF2B5EF4-FFF2-40B4-BE49-F238E27FC236}">
                <a16:creationId xmlns:a16="http://schemas.microsoft.com/office/drawing/2014/main" id="{3B73AFBC-52E4-7646-8CDB-E3477B47DBD9}"/>
              </a:ext>
            </a:extLst>
          </p:cNvPr>
          <p:cNvPicPr>
            <a:picLocks noChangeAspect="1"/>
          </p:cNvPicPr>
          <p:nvPr/>
        </p:nvPicPr>
        <p:blipFill>
          <a:blip r:embed="rId3"/>
          <a:stretch>
            <a:fillRect/>
          </a:stretch>
        </p:blipFill>
        <p:spPr>
          <a:xfrm>
            <a:off x="6712262" y="1126935"/>
            <a:ext cx="3498538" cy="4373173"/>
          </a:xfrm>
          <a:prstGeom prst="rect">
            <a:avLst/>
          </a:prstGeom>
        </p:spPr>
      </p:pic>
    </p:spTree>
    <p:extLst>
      <p:ext uri="{BB962C8B-B14F-4D97-AF65-F5344CB8AC3E}">
        <p14:creationId xmlns:p14="http://schemas.microsoft.com/office/powerpoint/2010/main" val="1422797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71813406"/>
              </p:ext>
            </p:extLst>
          </p:nvPr>
        </p:nvGraphicFramePr>
        <p:xfrm>
          <a:off x="2171700" y="306944"/>
          <a:ext cx="7696200" cy="1005840"/>
        </p:xfrm>
        <a:graphic>
          <a:graphicData uri="http://schemas.openxmlformats.org/drawingml/2006/table">
            <a:tbl>
              <a:tblPr/>
              <a:tblGrid>
                <a:gridCol w="7696200">
                  <a:extLst>
                    <a:ext uri="{9D8B030D-6E8A-4147-A177-3AD203B41FA5}">
                      <a16:colId xmlns:a16="http://schemas.microsoft.com/office/drawing/2014/main" val="20000"/>
                    </a:ext>
                  </a:extLst>
                </a:gridCol>
              </a:tblGrid>
              <a:tr h="0">
                <a:tc>
                  <a:txBody>
                    <a:bodyPr/>
                    <a:lstStyle/>
                    <a:p>
                      <a:pPr algn="ctr"/>
                      <a:r>
                        <a:rPr lang="en-GB" sz="6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The Invisible Plastic Card</a:t>
                      </a:r>
                      <a:endParaRPr lang="en-GB" sz="4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7E17F634-2BA2-C342-88D1-1EFDF97756DA}"/>
              </a:ext>
            </a:extLst>
          </p:cNvPr>
          <p:cNvPicPr>
            <a:picLocks noChangeAspect="1"/>
          </p:cNvPicPr>
          <p:nvPr/>
        </p:nvPicPr>
        <p:blipFill>
          <a:blip r:embed="rId2"/>
          <a:stretch>
            <a:fillRect/>
          </a:stretch>
        </p:blipFill>
        <p:spPr>
          <a:xfrm>
            <a:off x="7038501" y="1900116"/>
            <a:ext cx="3667599" cy="2442622"/>
          </a:xfrm>
          <a:prstGeom prst="rect">
            <a:avLst/>
          </a:prstGeom>
        </p:spPr>
      </p:pic>
      <p:graphicFrame>
        <p:nvGraphicFramePr>
          <p:cNvPr id="15" name="Table 14">
            <a:extLst>
              <a:ext uri="{FF2B5EF4-FFF2-40B4-BE49-F238E27FC236}">
                <a16:creationId xmlns:a16="http://schemas.microsoft.com/office/drawing/2014/main" id="{3B9F2F6A-3A65-7742-90AF-2B77CEF98B87}"/>
              </a:ext>
            </a:extLst>
          </p:cNvPr>
          <p:cNvGraphicFramePr>
            <a:graphicFrameLocks noGrp="1"/>
          </p:cNvGraphicFramePr>
          <p:nvPr>
            <p:extLst>
              <p:ext uri="{D42A27DB-BD31-4B8C-83A1-F6EECF244321}">
                <p14:modId xmlns:p14="http://schemas.microsoft.com/office/powerpoint/2010/main" val="3697486650"/>
              </p:ext>
            </p:extLst>
          </p:nvPr>
        </p:nvGraphicFramePr>
        <p:xfrm>
          <a:off x="552450" y="1900116"/>
          <a:ext cx="5048250" cy="3749040"/>
        </p:xfrm>
        <a:graphic>
          <a:graphicData uri="http://schemas.openxmlformats.org/drawingml/2006/table">
            <a:tbl>
              <a:tblPr/>
              <a:tblGrid>
                <a:gridCol w="5048250">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Calibri" panose="020F0502020204030204" pitchFamily="34" charset="0"/>
                        </a:rPr>
                        <a:t>A lot of people have their card on their phones and can pay for things through their phone.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400" b="0" kern="1200" dirty="0">
                        <a:solidFill>
                          <a:srgbClr val="000000"/>
                        </a:solidFill>
                        <a:effectLst/>
                        <a:latin typeface="+mj-lt"/>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Calibri" panose="020F0502020204030204" pitchFamily="34" charset="0"/>
                        </a:rPr>
                        <a:t>Again, you need to enter a pin number before you use the card on your phone.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dirty="0">
                        <a:solidFill>
                          <a:srgbClr val="000000"/>
                        </a:solidFill>
                        <a:effectLst/>
                        <a:latin typeface="+mj-lt"/>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srgbClr val="000000"/>
                          </a:solidFill>
                        </a:rPr>
                        <a:t>Crazy Bee Fact</a:t>
                      </a:r>
                      <a:r>
                        <a:rPr lang="en-GB" sz="2400" dirty="0">
                          <a:solidFill>
                            <a:srgbClr val="000000"/>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Calibri" panose="020F0502020204030204" pitchFamily="34" charset="0"/>
                        </a:rPr>
                        <a:t>Some people can even pay through their watches in the same way.   </a:t>
                      </a:r>
                      <a:endParaRPr lang="en-GB" sz="1200" b="0"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7AD9458A-C78A-9649-A271-AA01D05258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2176" y="4787888"/>
            <a:ext cx="1974850" cy="1315250"/>
          </a:xfrm>
          <a:prstGeom prst="rect">
            <a:avLst/>
          </a:prstGeom>
        </p:spPr>
      </p:pic>
    </p:spTree>
    <p:extLst>
      <p:ext uri="{BB962C8B-B14F-4D97-AF65-F5344CB8AC3E}">
        <p14:creationId xmlns:p14="http://schemas.microsoft.com/office/powerpoint/2010/main" val="19976132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239582710"/>
              </p:ext>
            </p:extLst>
          </p:nvPr>
        </p:nvGraphicFramePr>
        <p:xfrm>
          <a:off x="246957" y="253207"/>
          <a:ext cx="2991543" cy="914400"/>
        </p:xfrm>
        <a:graphic>
          <a:graphicData uri="http://schemas.openxmlformats.org/drawingml/2006/table">
            <a:tbl>
              <a:tblPr/>
              <a:tblGrid>
                <a:gridCol w="2991543">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Cheques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988281384"/>
              </p:ext>
            </p:extLst>
          </p:nvPr>
        </p:nvGraphicFramePr>
        <p:xfrm>
          <a:off x="246957" y="1672590"/>
          <a:ext cx="5198803" cy="4114800"/>
        </p:xfrm>
        <a:graphic>
          <a:graphicData uri="http://schemas.openxmlformats.org/drawingml/2006/table">
            <a:tbl>
              <a:tblPr/>
              <a:tblGrid>
                <a:gridCol w="5198803">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A cheque is a rectangular piece of paper which you fill out and promises that your bank will pay out money from your bank account. It takes longer to pay for something and is not used as much anymore as there are more convenient ways.  </a:t>
                      </a:r>
                    </a:p>
                    <a:p>
                      <a:endParaRPr lang="en-GB" sz="2400" b="0" dirty="0">
                        <a:solidFill>
                          <a:srgbClr val="000000"/>
                        </a:solidFill>
                        <a:effectLst/>
                        <a:latin typeface="+mj-lt"/>
                      </a:endParaRPr>
                    </a:p>
                    <a:p>
                      <a:r>
                        <a:rPr lang="en-GB" sz="2400" b="0" dirty="0">
                          <a:solidFill>
                            <a:srgbClr val="000000"/>
                          </a:solidFill>
                          <a:effectLst/>
                          <a:latin typeface="+mj-lt"/>
                        </a:rPr>
                        <a:t>To use a cheque you need to fill out a number of details. Check out what they are to the right. </a:t>
                      </a:r>
                      <a:endParaRPr lang="en-GB" sz="2000" b="0"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D45A65D4-D12D-D94D-ABB8-713571EEBAD1}"/>
              </a:ext>
            </a:extLst>
          </p:cNvPr>
          <p:cNvGraphicFramePr>
            <a:graphicFrameLocks noGrp="1"/>
          </p:cNvGraphicFramePr>
          <p:nvPr>
            <p:extLst>
              <p:ext uri="{D42A27DB-BD31-4B8C-83A1-F6EECF244321}">
                <p14:modId xmlns:p14="http://schemas.microsoft.com/office/powerpoint/2010/main" val="3610258275"/>
              </p:ext>
            </p:extLst>
          </p:nvPr>
        </p:nvGraphicFramePr>
        <p:xfrm>
          <a:off x="6182981" y="3867150"/>
          <a:ext cx="5850240" cy="1554480"/>
        </p:xfrm>
        <a:graphic>
          <a:graphicData uri="http://schemas.openxmlformats.org/drawingml/2006/table">
            <a:tbl>
              <a:tblPr/>
              <a:tblGrid>
                <a:gridCol w="5850240">
                  <a:extLst>
                    <a:ext uri="{9D8B030D-6E8A-4147-A177-3AD203B41FA5}">
                      <a16:colId xmlns:a16="http://schemas.microsoft.com/office/drawing/2014/main" val="20000"/>
                    </a:ext>
                  </a:extLst>
                </a:gridCol>
              </a:tblGrid>
              <a:tr h="0">
                <a:tc>
                  <a:txBody>
                    <a:bodyPr/>
                    <a:lstStyle/>
                    <a:p>
                      <a:r>
                        <a:rPr lang="en-GB" sz="2400" b="1" u="sng" dirty="0">
                          <a:solidFill>
                            <a:srgbClr val="000000"/>
                          </a:solidFill>
                          <a:effectLst/>
                          <a:latin typeface="+mj-lt"/>
                        </a:rPr>
                        <a:t>Task</a:t>
                      </a:r>
                    </a:p>
                    <a:p>
                      <a:r>
                        <a:rPr lang="en-GB" sz="2400" b="1" dirty="0">
                          <a:solidFill>
                            <a:srgbClr val="000000"/>
                          </a:solidFill>
                          <a:effectLst/>
                          <a:latin typeface="+mj-lt"/>
                        </a:rPr>
                        <a:t>For safety, a cheque must be signed by the person who owns them. Do you have a signature? Have a go at designing one. </a:t>
                      </a:r>
                      <a:endParaRPr lang="en-GB" sz="2000" b="1"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57B3719A-FEA1-044A-84D7-7B0C4424F0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8676" y="0"/>
            <a:ext cx="2316480" cy="1673099"/>
          </a:xfrm>
          <a:prstGeom prst="rect">
            <a:avLst/>
          </a:prstGeom>
        </p:spPr>
      </p:pic>
      <p:pic>
        <p:nvPicPr>
          <p:cNvPr id="2" name="Picture 1">
            <a:extLst>
              <a:ext uri="{FF2B5EF4-FFF2-40B4-BE49-F238E27FC236}">
                <a16:creationId xmlns:a16="http://schemas.microsoft.com/office/drawing/2014/main" id="{B004E4CA-2861-6141-AC66-767BE7559003}"/>
              </a:ext>
            </a:extLst>
          </p:cNvPr>
          <p:cNvPicPr>
            <a:picLocks noChangeAspect="1"/>
          </p:cNvPicPr>
          <p:nvPr/>
        </p:nvPicPr>
        <p:blipFill>
          <a:blip r:embed="rId3"/>
          <a:stretch>
            <a:fillRect/>
          </a:stretch>
        </p:blipFill>
        <p:spPr>
          <a:xfrm>
            <a:off x="5445760" y="1036559"/>
            <a:ext cx="6565900" cy="2578100"/>
          </a:xfrm>
          <a:prstGeom prst="rect">
            <a:avLst/>
          </a:prstGeom>
        </p:spPr>
      </p:pic>
    </p:spTree>
    <p:extLst>
      <p:ext uri="{BB962C8B-B14F-4D97-AF65-F5344CB8AC3E}">
        <p14:creationId xmlns:p14="http://schemas.microsoft.com/office/powerpoint/2010/main" val="776593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390809850"/>
              </p:ext>
            </p:extLst>
          </p:nvPr>
        </p:nvGraphicFramePr>
        <p:xfrm>
          <a:off x="4114799" y="115239"/>
          <a:ext cx="4133851" cy="762000"/>
        </p:xfrm>
        <a:graphic>
          <a:graphicData uri="http://schemas.openxmlformats.org/drawingml/2006/table">
            <a:tbl>
              <a:tblPr/>
              <a:tblGrid>
                <a:gridCol w="4133851">
                  <a:extLst>
                    <a:ext uri="{9D8B030D-6E8A-4147-A177-3AD203B41FA5}">
                      <a16:colId xmlns:a16="http://schemas.microsoft.com/office/drawing/2014/main" val="20000"/>
                    </a:ext>
                  </a:extLst>
                </a:gridCol>
              </a:tblGrid>
              <a:tr h="0">
                <a:tc>
                  <a:txBody>
                    <a:bodyPr/>
                    <a:lstStyle/>
                    <a:p>
                      <a:pPr algn="ctr"/>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Online Banking</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831173717"/>
              </p:ext>
            </p:extLst>
          </p:nvPr>
        </p:nvGraphicFramePr>
        <p:xfrm>
          <a:off x="465259" y="2999441"/>
          <a:ext cx="5002091" cy="1463040"/>
        </p:xfrm>
        <a:graphic>
          <a:graphicData uri="http://schemas.openxmlformats.org/drawingml/2006/table">
            <a:tbl>
              <a:tblPr/>
              <a:tblGrid>
                <a:gridCol w="5002091">
                  <a:extLst>
                    <a:ext uri="{9D8B030D-6E8A-4147-A177-3AD203B41FA5}">
                      <a16:colId xmlns:a16="http://schemas.microsoft.com/office/drawing/2014/main" val="20000"/>
                    </a:ext>
                  </a:extLst>
                </a:gridCol>
              </a:tblGrid>
              <a:tr h="329650">
                <a:tc>
                  <a:txBody>
                    <a:bodyPr/>
                    <a:lstStyle/>
                    <a:p>
                      <a:pPr algn="l"/>
                      <a:r>
                        <a:rPr lang="en-GB" sz="1800" b="1" dirty="0">
                          <a:solidFill>
                            <a:srgbClr val="000000"/>
                          </a:solidFill>
                          <a:effectLst/>
                          <a:latin typeface="+mj-lt"/>
                        </a:rPr>
                        <a:t>Website:</a:t>
                      </a:r>
                    </a:p>
                    <a:p>
                      <a:r>
                        <a:rPr lang="en-GB" sz="1800" b="0" dirty="0">
                          <a:solidFill>
                            <a:srgbClr val="000000"/>
                          </a:solidFill>
                          <a:effectLst/>
                          <a:latin typeface="+mj-lt"/>
                        </a:rPr>
                        <a:t>Lots of people have online banking where they can access their savings online via a website on the internet. </a:t>
                      </a:r>
                    </a:p>
                    <a:p>
                      <a:r>
                        <a:rPr lang="en-GB" sz="1800" b="0" dirty="0">
                          <a:solidFill>
                            <a:srgbClr val="000000"/>
                          </a:solidFill>
                          <a:effectLst/>
                          <a:latin typeface="+mj-lt"/>
                        </a:rPr>
                        <a:t>Here they can pay for items they wish to buy.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Rectangle 1">
            <a:extLst>
              <a:ext uri="{FF2B5EF4-FFF2-40B4-BE49-F238E27FC236}">
                <a16:creationId xmlns:a16="http://schemas.microsoft.com/office/drawing/2014/main" id="{2E03415D-BEDA-AA46-9551-9132E11CA486}"/>
              </a:ext>
            </a:extLst>
          </p:cNvPr>
          <p:cNvSpPr/>
          <p:nvPr/>
        </p:nvSpPr>
        <p:spPr>
          <a:xfrm>
            <a:off x="7277098" y="2992297"/>
            <a:ext cx="4400550" cy="1477328"/>
          </a:xfrm>
          <a:prstGeom prst="rect">
            <a:avLst/>
          </a:prstGeom>
          <a:ln>
            <a:solidFill>
              <a:schemeClr val="tx2"/>
            </a:solidFill>
          </a:ln>
        </p:spPr>
        <p:txBody>
          <a:bodyPr wrap="square">
            <a:spAutoFit/>
          </a:bodyPr>
          <a:lstStyle/>
          <a:p>
            <a:r>
              <a:rPr lang="en-GB" b="1" dirty="0">
                <a:solidFill>
                  <a:srgbClr val="000000"/>
                </a:solidFill>
              </a:rPr>
              <a:t>Banking App:</a:t>
            </a:r>
          </a:p>
          <a:p>
            <a:r>
              <a:rPr lang="en-GB" dirty="0">
                <a:solidFill>
                  <a:srgbClr val="000000"/>
                </a:solidFill>
                <a:latin typeface="+mj-lt"/>
              </a:rPr>
              <a:t>If they have online banking then it is very likely they also have a banking app on their phone. People are able to pay for items in just the same way as the online banking. </a:t>
            </a:r>
          </a:p>
        </p:txBody>
      </p:sp>
      <p:pic>
        <p:nvPicPr>
          <p:cNvPr id="7" name="Picture 6">
            <a:extLst>
              <a:ext uri="{FF2B5EF4-FFF2-40B4-BE49-F238E27FC236}">
                <a16:creationId xmlns:a16="http://schemas.microsoft.com/office/drawing/2014/main" id="{43D2480B-3025-8640-8F22-54B1C38E4C24}"/>
              </a:ext>
            </a:extLst>
          </p:cNvPr>
          <p:cNvPicPr>
            <a:picLocks noChangeAspect="1"/>
          </p:cNvPicPr>
          <p:nvPr/>
        </p:nvPicPr>
        <p:blipFill>
          <a:blip r:embed="rId2"/>
          <a:stretch>
            <a:fillRect/>
          </a:stretch>
        </p:blipFill>
        <p:spPr>
          <a:xfrm>
            <a:off x="8911531" y="679926"/>
            <a:ext cx="1131685" cy="1915160"/>
          </a:xfrm>
          <a:prstGeom prst="rect">
            <a:avLst/>
          </a:prstGeom>
        </p:spPr>
      </p:pic>
      <p:pic>
        <p:nvPicPr>
          <p:cNvPr id="3" name="Picture 2">
            <a:extLst>
              <a:ext uri="{FF2B5EF4-FFF2-40B4-BE49-F238E27FC236}">
                <a16:creationId xmlns:a16="http://schemas.microsoft.com/office/drawing/2014/main" id="{5F3DA03C-3719-234E-B624-81AFE8EA063E}"/>
              </a:ext>
            </a:extLst>
          </p:cNvPr>
          <p:cNvPicPr>
            <a:picLocks noChangeAspect="1"/>
          </p:cNvPicPr>
          <p:nvPr/>
        </p:nvPicPr>
        <p:blipFill>
          <a:blip r:embed="rId3"/>
          <a:stretch>
            <a:fillRect/>
          </a:stretch>
        </p:blipFill>
        <p:spPr>
          <a:xfrm>
            <a:off x="1471959" y="679926"/>
            <a:ext cx="2311400" cy="1982245"/>
          </a:xfrm>
          <a:prstGeom prst="rect">
            <a:avLst/>
          </a:prstGeom>
        </p:spPr>
      </p:pic>
      <p:sp>
        <p:nvSpPr>
          <p:cNvPr id="4" name="Rectangle 3">
            <a:extLst>
              <a:ext uri="{FF2B5EF4-FFF2-40B4-BE49-F238E27FC236}">
                <a16:creationId xmlns:a16="http://schemas.microsoft.com/office/drawing/2014/main" id="{5B07FE18-B327-0E4D-A153-AEAA97F7414D}"/>
              </a:ext>
            </a:extLst>
          </p:cNvPr>
          <p:cNvSpPr/>
          <p:nvPr/>
        </p:nvSpPr>
        <p:spPr>
          <a:xfrm>
            <a:off x="2462212" y="4866836"/>
            <a:ext cx="7439023" cy="1200329"/>
          </a:xfrm>
          <a:prstGeom prst="rect">
            <a:avLst/>
          </a:prstGeom>
        </p:spPr>
        <p:txBody>
          <a:bodyPr wrap="square">
            <a:spAutoFit/>
          </a:bodyPr>
          <a:lstStyle/>
          <a:p>
            <a:pPr algn="ctr"/>
            <a:r>
              <a:rPr lang="en-GB" b="1" u="sng" dirty="0">
                <a:solidFill>
                  <a:srgbClr val="000000"/>
                </a:solidFill>
              </a:rPr>
              <a:t>Note</a:t>
            </a:r>
            <a:r>
              <a:rPr lang="en-GB" dirty="0">
                <a:solidFill>
                  <a:srgbClr val="000000"/>
                </a:solidFill>
              </a:rPr>
              <a:t>:</a:t>
            </a:r>
          </a:p>
          <a:p>
            <a:pPr algn="ctr"/>
            <a:r>
              <a:rPr lang="en-GB" b="1" dirty="0">
                <a:solidFill>
                  <a:srgbClr val="000000"/>
                </a:solidFill>
              </a:rPr>
              <a:t>Similar to the pin number for a credit card you will need to have a password to use your internet banking. A password is very important as it keeps your accounts safe online. Only you can know your password. </a:t>
            </a:r>
          </a:p>
        </p:txBody>
      </p:sp>
    </p:spTree>
    <p:extLst>
      <p:ext uri="{BB962C8B-B14F-4D97-AF65-F5344CB8AC3E}">
        <p14:creationId xmlns:p14="http://schemas.microsoft.com/office/powerpoint/2010/main" val="30128945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157517724"/>
              </p:ext>
            </p:extLst>
          </p:nvPr>
        </p:nvGraphicFramePr>
        <p:xfrm>
          <a:off x="590549" y="432930"/>
          <a:ext cx="4133851" cy="1432560"/>
        </p:xfrm>
        <a:graphic>
          <a:graphicData uri="http://schemas.openxmlformats.org/drawingml/2006/table">
            <a:tbl>
              <a:tblPr/>
              <a:tblGrid>
                <a:gridCol w="4133851">
                  <a:extLst>
                    <a:ext uri="{9D8B030D-6E8A-4147-A177-3AD203B41FA5}">
                      <a16:colId xmlns:a16="http://schemas.microsoft.com/office/drawing/2014/main" val="20000"/>
                    </a:ext>
                  </a:extLst>
                </a:gridCol>
              </a:tblGrid>
              <a:tr h="0">
                <a:tc>
                  <a:txBody>
                    <a:bodyPr/>
                    <a:lstStyle/>
                    <a:p>
                      <a:pPr algn="ctr"/>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Remembering a Password</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5F3DA03C-3719-234E-B624-81AFE8EA063E}"/>
              </a:ext>
            </a:extLst>
          </p:cNvPr>
          <p:cNvPicPr>
            <a:picLocks noChangeAspect="1"/>
          </p:cNvPicPr>
          <p:nvPr/>
        </p:nvPicPr>
        <p:blipFill>
          <a:blip r:embed="rId2"/>
          <a:stretch>
            <a:fillRect/>
          </a:stretch>
        </p:blipFill>
        <p:spPr>
          <a:xfrm>
            <a:off x="7458073" y="360905"/>
            <a:ext cx="2311400" cy="1982245"/>
          </a:xfrm>
          <a:prstGeom prst="rect">
            <a:avLst/>
          </a:prstGeom>
        </p:spPr>
      </p:pic>
      <p:sp>
        <p:nvSpPr>
          <p:cNvPr id="4" name="Rectangle 3">
            <a:extLst>
              <a:ext uri="{FF2B5EF4-FFF2-40B4-BE49-F238E27FC236}">
                <a16:creationId xmlns:a16="http://schemas.microsoft.com/office/drawing/2014/main" id="{5B07FE18-B327-0E4D-A153-AEAA97F7414D}"/>
              </a:ext>
            </a:extLst>
          </p:cNvPr>
          <p:cNvSpPr/>
          <p:nvPr/>
        </p:nvSpPr>
        <p:spPr>
          <a:xfrm>
            <a:off x="157161" y="2343150"/>
            <a:ext cx="4700589" cy="3847207"/>
          </a:xfrm>
          <a:prstGeom prst="rect">
            <a:avLst/>
          </a:prstGeom>
        </p:spPr>
        <p:txBody>
          <a:bodyPr wrap="square">
            <a:spAutoFit/>
          </a:bodyPr>
          <a:lstStyle/>
          <a:p>
            <a:r>
              <a:rPr lang="en-GB" sz="2400" b="1" dirty="0">
                <a:solidFill>
                  <a:srgbClr val="000000"/>
                </a:solidFill>
              </a:rPr>
              <a:t>Memory Challenge</a:t>
            </a:r>
            <a:endParaRPr lang="en-GB" sz="2400" dirty="0">
              <a:solidFill>
                <a:srgbClr val="000000"/>
              </a:solidFill>
            </a:endParaRPr>
          </a:p>
          <a:p>
            <a:r>
              <a:rPr lang="en-GB" sz="2000" dirty="0">
                <a:solidFill>
                  <a:srgbClr val="000000"/>
                </a:solidFill>
                <a:latin typeface="+mj-lt"/>
              </a:rPr>
              <a:t>Remembering a password can be tricky. It needs to be at least 8 characters long and a mixture of letters, numbers and special characters like #$%?</a:t>
            </a:r>
          </a:p>
          <a:p>
            <a:endParaRPr lang="en-GB" sz="2000" dirty="0">
              <a:solidFill>
                <a:srgbClr val="000000"/>
              </a:solidFill>
              <a:latin typeface="+mj-lt"/>
            </a:endParaRPr>
          </a:p>
          <a:p>
            <a:r>
              <a:rPr lang="en-GB" sz="2000" dirty="0">
                <a:solidFill>
                  <a:srgbClr val="000000"/>
                </a:solidFill>
                <a:latin typeface="+mj-lt"/>
              </a:rPr>
              <a:t>As a class or individually, take the emoji memory challenge. You will be shown each set for just 5 seconds. See how many you are able to remember after each reveal. One extra emoji is added on each time to the last set.  </a:t>
            </a:r>
            <a:endParaRPr lang="en-GB" dirty="0">
              <a:solidFill>
                <a:srgbClr val="000000"/>
              </a:solidFill>
              <a:latin typeface="+mj-lt"/>
            </a:endParaRPr>
          </a:p>
        </p:txBody>
      </p:sp>
      <p:sp>
        <p:nvSpPr>
          <p:cNvPr id="11" name="Rectangle 10">
            <a:extLst>
              <a:ext uri="{FF2B5EF4-FFF2-40B4-BE49-F238E27FC236}">
                <a16:creationId xmlns:a16="http://schemas.microsoft.com/office/drawing/2014/main" id="{BDF1E2E0-A00D-F04F-9071-5D4D49DA2390}"/>
              </a:ext>
            </a:extLst>
          </p:cNvPr>
          <p:cNvSpPr/>
          <p:nvPr/>
        </p:nvSpPr>
        <p:spPr>
          <a:xfrm>
            <a:off x="6770870" y="3512701"/>
            <a:ext cx="1107996" cy="1200329"/>
          </a:xfrm>
          <a:prstGeom prst="rect">
            <a:avLst/>
          </a:prstGeom>
        </p:spPr>
        <p:txBody>
          <a:bodyPr wrap="none">
            <a:spAutoFit/>
          </a:bodyPr>
          <a:lstStyle/>
          <a:p>
            <a:r>
              <a:rPr lang="en-US" sz="7200" dirty="0"/>
              <a:t>🌻</a:t>
            </a:r>
            <a:endParaRPr lang="en-US" sz="2800" dirty="0"/>
          </a:p>
        </p:txBody>
      </p:sp>
      <p:sp>
        <p:nvSpPr>
          <p:cNvPr id="12" name="Rectangle 11">
            <a:extLst>
              <a:ext uri="{FF2B5EF4-FFF2-40B4-BE49-F238E27FC236}">
                <a16:creationId xmlns:a16="http://schemas.microsoft.com/office/drawing/2014/main" id="{C65C89F5-B403-6B48-8D27-79D2B84D2702}"/>
              </a:ext>
            </a:extLst>
          </p:cNvPr>
          <p:cNvSpPr/>
          <p:nvPr/>
        </p:nvSpPr>
        <p:spPr>
          <a:xfrm>
            <a:off x="10509675" y="3451144"/>
            <a:ext cx="1263225" cy="1323439"/>
          </a:xfrm>
          <a:prstGeom prst="rect">
            <a:avLst/>
          </a:prstGeom>
        </p:spPr>
        <p:txBody>
          <a:bodyPr wrap="square">
            <a:spAutoFit/>
          </a:bodyPr>
          <a:lstStyle/>
          <a:p>
            <a:r>
              <a:rPr lang="en-US" sz="8000" dirty="0"/>
              <a:t>⛄️</a:t>
            </a:r>
            <a:endParaRPr lang="en-US" dirty="0"/>
          </a:p>
        </p:txBody>
      </p:sp>
      <p:sp>
        <p:nvSpPr>
          <p:cNvPr id="13" name="Rectangle 12">
            <a:extLst>
              <a:ext uri="{FF2B5EF4-FFF2-40B4-BE49-F238E27FC236}">
                <a16:creationId xmlns:a16="http://schemas.microsoft.com/office/drawing/2014/main" id="{68C990AA-02F7-5942-B65B-FE1E71C76104}"/>
              </a:ext>
            </a:extLst>
          </p:cNvPr>
          <p:cNvSpPr/>
          <p:nvPr/>
        </p:nvSpPr>
        <p:spPr>
          <a:xfrm>
            <a:off x="8128363" y="3512700"/>
            <a:ext cx="1107996" cy="1200329"/>
          </a:xfrm>
          <a:prstGeom prst="rect">
            <a:avLst/>
          </a:prstGeom>
        </p:spPr>
        <p:txBody>
          <a:bodyPr wrap="none">
            <a:spAutoFit/>
          </a:bodyPr>
          <a:lstStyle/>
          <a:p>
            <a:r>
              <a:rPr lang="en-US" sz="7200" dirty="0"/>
              <a:t>💛</a:t>
            </a:r>
          </a:p>
        </p:txBody>
      </p:sp>
      <p:sp>
        <p:nvSpPr>
          <p:cNvPr id="14" name="Rectangle 13">
            <a:extLst>
              <a:ext uri="{FF2B5EF4-FFF2-40B4-BE49-F238E27FC236}">
                <a16:creationId xmlns:a16="http://schemas.microsoft.com/office/drawing/2014/main" id="{A5E08C01-961B-3442-AE7B-6CE259F1E2E7}"/>
              </a:ext>
            </a:extLst>
          </p:cNvPr>
          <p:cNvSpPr/>
          <p:nvPr/>
        </p:nvSpPr>
        <p:spPr>
          <a:xfrm>
            <a:off x="5662874" y="3512700"/>
            <a:ext cx="1107996" cy="1200329"/>
          </a:xfrm>
          <a:prstGeom prst="rect">
            <a:avLst/>
          </a:prstGeom>
        </p:spPr>
        <p:txBody>
          <a:bodyPr wrap="none">
            <a:spAutoFit/>
          </a:bodyPr>
          <a:lstStyle/>
          <a:p>
            <a:r>
              <a:rPr lang="en-US" sz="7200" dirty="0"/>
              <a:t>🍎</a:t>
            </a:r>
          </a:p>
        </p:txBody>
      </p:sp>
      <p:sp>
        <p:nvSpPr>
          <p:cNvPr id="16" name="Rectangle 15">
            <a:extLst>
              <a:ext uri="{FF2B5EF4-FFF2-40B4-BE49-F238E27FC236}">
                <a16:creationId xmlns:a16="http://schemas.microsoft.com/office/drawing/2014/main" id="{99456260-64F9-8841-997F-6813CECB7DCC}"/>
              </a:ext>
            </a:extLst>
          </p:cNvPr>
          <p:cNvSpPr/>
          <p:nvPr/>
        </p:nvSpPr>
        <p:spPr>
          <a:xfrm>
            <a:off x="9350373" y="3512700"/>
            <a:ext cx="1107996" cy="1200329"/>
          </a:xfrm>
          <a:prstGeom prst="rect">
            <a:avLst/>
          </a:prstGeom>
        </p:spPr>
        <p:txBody>
          <a:bodyPr wrap="none">
            <a:spAutoFit/>
          </a:bodyPr>
          <a:lstStyle/>
          <a:p>
            <a:r>
              <a:rPr lang="en-US" sz="7200" dirty="0"/>
              <a:t>⚽️</a:t>
            </a:r>
            <a:endParaRPr lang="en-US" dirty="0"/>
          </a:p>
        </p:txBody>
      </p:sp>
      <p:sp>
        <p:nvSpPr>
          <p:cNvPr id="17" name="Rectangle 16">
            <a:extLst>
              <a:ext uri="{FF2B5EF4-FFF2-40B4-BE49-F238E27FC236}">
                <a16:creationId xmlns:a16="http://schemas.microsoft.com/office/drawing/2014/main" id="{8456982A-E12A-6241-9B79-64A2DFA49AFF}"/>
              </a:ext>
            </a:extLst>
          </p:cNvPr>
          <p:cNvSpPr/>
          <p:nvPr/>
        </p:nvSpPr>
        <p:spPr>
          <a:xfrm>
            <a:off x="6332066" y="4911741"/>
            <a:ext cx="4700589" cy="923330"/>
          </a:xfrm>
          <a:prstGeom prst="rect">
            <a:avLst/>
          </a:prstGeom>
          <a:ln>
            <a:solidFill>
              <a:schemeClr val="tx1"/>
            </a:solidFill>
          </a:ln>
        </p:spPr>
        <p:txBody>
          <a:bodyPr wrap="square">
            <a:spAutoFit/>
          </a:bodyPr>
          <a:lstStyle/>
          <a:p>
            <a:pPr algn="ctr"/>
            <a:r>
              <a:rPr lang="en-GB" dirty="0">
                <a:solidFill>
                  <a:srgbClr val="000000"/>
                </a:solidFill>
                <a:latin typeface="+mj-lt"/>
              </a:rPr>
              <a:t>Make sure you play the memory game in presentation mode. As you click you will reveal the next set of emojis. </a:t>
            </a:r>
          </a:p>
        </p:txBody>
      </p:sp>
    </p:spTree>
    <p:extLst>
      <p:ext uri="{BB962C8B-B14F-4D97-AF65-F5344CB8AC3E}">
        <p14:creationId xmlns:p14="http://schemas.microsoft.com/office/powerpoint/2010/main" val="34470318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79401</TotalTime>
  <Words>925</Words>
  <Application>Microsoft Macintosh PowerPoint</Application>
  <PresentationFormat>Widescreen</PresentationFormat>
  <Paragraphs>94</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184</cp:revision>
  <dcterms:created xsi:type="dcterms:W3CDTF">2015-12-16T03:40:36Z</dcterms:created>
  <dcterms:modified xsi:type="dcterms:W3CDTF">2025-09-24T03:39:26Z</dcterms:modified>
</cp:coreProperties>
</file>